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2" r:id="rId1"/>
  </p:sldMasterIdLst>
  <p:notesMasterIdLst>
    <p:notesMasterId r:id="rId10"/>
  </p:notesMasterIdLst>
  <p:sldIdLst>
    <p:sldId id="262" r:id="rId2"/>
    <p:sldId id="286" r:id="rId3"/>
    <p:sldId id="284" r:id="rId4"/>
    <p:sldId id="283" r:id="rId5"/>
    <p:sldId id="285" r:id="rId6"/>
    <p:sldId id="268" r:id="rId7"/>
    <p:sldId id="272" r:id="rId8"/>
    <p:sldId id="288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9B3AC6"/>
    <a:srgbClr val="83992A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60" autoAdjust="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9BF015-9C27-4C10-80BD-452D37ED20C5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2619D-B7F2-4477-A96E-067F44B765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59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57643D3-CEEC-4149-A2A5-1357BC633489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06E724F-42F6-4B6A-9C4A-BA059559336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770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643D3-CEEC-4149-A2A5-1357BC633489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724F-42F6-4B6A-9C4A-BA05955933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042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643D3-CEEC-4149-A2A5-1357BC633489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724F-42F6-4B6A-9C4A-BA059559336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327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643D3-CEEC-4149-A2A5-1357BC633489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724F-42F6-4B6A-9C4A-BA05955933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4178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643D3-CEEC-4149-A2A5-1357BC633489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724F-42F6-4B6A-9C4A-BA05955933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738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643D3-CEEC-4149-A2A5-1357BC633489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724F-42F6-4B6A-9C4A-BA05955933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392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643D3-CEEC-4149-A2A5-1357BC633489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724F-42F6-4B6A-9C4A-BA059559336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7458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643D3-CEEC-4149-A2A5-1357BC633489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724F-42F6-4B6A-9C4A-BA059559336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392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643D3-CEEC-4149-A2A5-1357BC633489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724F-42F6-4B6A-9C4A-BA059559336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1731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643D3-CEEC-4149-A2A5-1357BC633489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724F-42F6-4B6A-9C4A-BA05955933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886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643D3-CEEC-4149-A2A5-1357BC633489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724F-42F6-4B6A-9C4A-BA059559336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377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643D3-CEEC-4149-A2A5-1357BC633489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724F-42F6-4B6A-9C4A-BA05955933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430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643D3-CEEC-4149-A2A5-1357BC633489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724F-42F6-4B6A-9C4A-BA059559336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065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643D3-CEEC-4149-A2A5-1357BC633489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724F-42F6-4B6A-9C4A-BA059559336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71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643D3-CEEC-4149-A2A5-1357BC633489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724F-42F6-4B6A-9C4A-BA05955933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754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643D3-CEEC-4149-A2A5-1357BC633489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724F-42F6-4B6A-9C4A-BA059559336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444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643D3-CEEC-4149-A2A5-1357BC633489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724F-42F6-4B6A-9C4A-BA05955933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937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643D3-CEEC-4149-A2A5-1357BC633489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06E724F-42F6-4B6A-9C4A-BA05955933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623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  <p:sldLayoutId id="2147483945" r:id="rId13"/>
    <p:sldLayoutId id="2147483946" r:id="rId14"/>
    <p:sldLayoutId id="2147483947" r:id="rId15"/>
    <p:sldLayoutId id="2147483948" r:id="rId16"/>
    <p:sldLayoutId id="21474839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Этапы разрешения конфликтов.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298" y="3246452"/>
            <a:ext cx="3492000" cy="2329658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700270" y="4000818"/>
          <a:ext cx="2791460" cy="43116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91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11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Лекция  10 </a:t>
                      </a:r>
                      <a:r>
                        <a:rPr lang="ru-RU" sz="1200" dirty="0">
                          <a:effectLst/>
                        </a:rPr>
                        <a:t>Стадии конфликта 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700270" y="4000818"/>
          <a:ext cx="2791460" cy="43116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91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11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Лекция  10 </a:t>
                      </a:r>
                      <a:r>
                        <a:rPr lang="ru-RU" sz="1200" dirty="0">
                          <a:effectLst/>
                        </a:rPr>
                        <a:t>Стадии конфликта 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700270" y="4000818"/>
          <a:ext cx="2791460" cy="43116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91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11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Лекция  10 </a:t>
                      </a:r>
                      <a:r>
                        <a:rPr lang="ru-RU" sz="1200" dirty="0">
                          <a:effectLst/>
                        </a:rPr>
                        <a:t>Стадии конфликта 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700270" y="4000818"/>
          <a:ext cx="2791460" cy="43116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91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11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Лекция  10 </a:t>
                      </a:r>
                      <a:r>
                        <a:rPr lang="ru-RU" sz="1200" dirty="0">
                          <a:effectLst/>
                        </a:rPr>
                        <a:t>Стадии конфликта 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700270" y="4000818"/>
          <a:ext cx="2791460" cy="43116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91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11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Лекция  10 </a:t>
                      </a:r>
                      <a:r>
                        <a:rPr lang="ru-RU" sz="1200" dirty="0">
                          <a:effectLst/>
                        </a:rPr>
                        <a:t>Стадии конфликта 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1339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4493250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dirty="0"/>
              <a:t>Латентная напряженность </a:t>
            </a:r>
            <a:br>
              <a:rPr lang="ru-RU" dirty="0"/>
            </a:br>
            <a:r>
              <a:rPr lang="ru-RU" dirty="0"/>
              <a:t> </a:t>
            </a:r>
            <a:br>
              <a:rPr lang="ru-RU" dirty="0"/>
            </a:br>
            <a:r>
              <a:rPr lang="ru-RU" dirty="0" err="1"/>
              <a:t>фрустрационная</a:t>
            </a:r>
            <a:r>
              <a:rPr lang="ru-RU" dirty="0"/>
              <a:t> </a:t>
            </a:r>
            <a:r>
              <a:rPr lang="ru-RU" dirty="0" err="1"/>
              <a:t>напряженность</a:t>
            </a:r>
            <a:r>
              <a:rPr lang="ru-RU" dirty="0"/>
              <a:t> - эмоции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dirty="0"/>
              <a:t>конфликт 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>
                <a:solidFill>
                  <a:srgbClr val="FF99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FF99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Открытое конфликтное взаимодействие (непосредственно конфликт) </a:t>
            </a:r>
            <a:br>
              <a:rPr lang="ru-RU" dirty="0">
                <a:solidFill>
                  <a:srgbClr val="FF99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17782" y="2566930"/>
            <a:ext cx="867027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290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взаимные обвинения к угрозам, </a:t>
            </a:r>
          </a:p>
          <a:p>
            <a:pPr marL="285750" indent="-285750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рост агрессивности, </a:t>
            </a:r>
          </a:p>
          <a:p>
            <a:pPr marL="285750" indent="-285750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формирование «образа врага» </a:t>
            </a:r>
          </a:p>
          <a:p>
            <a:pPr marL="285750" indent="-285750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установки на борьбу, цели ясные </a:t>
            </a:r>
          </a:p>
          <a:p>
            <a:pPr marL="285750" indent="-285750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инцидент</a:t>
            </a:r>
          </a:p>
          <a:p>
            <a:pPr marL="285750" indent="-285750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эскалация (до победного конца, эмоциональный фон обостряется, насилие)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681415"/>
          </a:xfrm>
        </p:spPr>
        <p:txBody>
          <a:bodyPr>
            <a:normAutofit fontScale="90000"/>
          </a:bodyPr>
          <a:lstStyle/>
          <a:p>
            <a:r>
              <a:rPr lang="ru-RU" dirty="0"/>
              <a:t>Поводом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86997" y="2180581"/>
            <a:ext cx="10128173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Tx/>
              <a:buChar char="-"/>
            </a:pPr>
            <a:endParaRPr lang="ru-RU" dirty="0"/>
          </a:p>
          <a:p>
            <a:r>
              <a:rPr lang="ru-RU" dirty="0"/>
              <a:t>      - </a:t>
            </a:r>
            <a:r>
              <a:rPr lang="ru-RU" sz="2400" dirty="0"/>
              <a:t>«детонатором» конфликта обычно становятся столкновения между молодыми людьми разной этнической принадлежности в местах отдыха (кафе, клубах, на дискотеках, стадионах), проходящего с использованием подручных средств и оружия; как правило имеются пострадавшие (убитые и раненые), о жертвах нападения становится мгновенно известно друзьям и знакомым пострадавших и происходит быстрая мобилизация по этническому признаку; Интернет….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Стадия завершения (разрешения) конфликта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99142" y="1817782"/>
            <a:ext cx="969484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290" algn="just"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проблема исчезает с повестки дня; решение принимается всеми участниками конфликта; </a:t>
            </a:r>
          </a:p>
          <a:p>
            <a:pPr indent="288290" algn="just">
              <a:spcAft>
                <a:spcPts val="0"/>
              </a:spcAft>
              <a:buFontTx/>
              <a:buChar char="-"/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решение не является «компромиссным» поскольку сторонам не пришлось довольствоваться лишь частичной реализацией своих целей; 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114300" algn="l"/>
              </a:tabLs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участники добровольно принимают условия соглашения без какого-либо давления извне 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510" y="1518777"/>
            <a:ext cx="6624000" cy="460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230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875" y="1233478"/>
            <a:ext cx="6907154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137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49137" y="3244334"/>
            <a:ext cx="893858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B0F0"/>
                </a:solidFill>
              </a:rPr>
              <a:t>Благодарю за внимание</a:t>
            </a:r>
            <a:endParaRPr lang="ru-RU" sz="4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831</TotalTime>
  <Words>206</Words>
  <Application>Microsoft Office PowerPoint</Application>
  <PresentationFormat>Широкоэкранный</PresentationFormat>
  <Paragraphs>25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Garamond</vt:lpstr>
      <vt:lpstr>Symbol</vt:lpstr>
      <vt:lpstr>Times New Roman</vt:lpstr>
      <vt:lpstr>Натуральные материалы</vt:lpstr>
      <vt:lpstr>Этапы разрешения конфликтов.</vt:lpstr>
      <vt:lpstr>   Латентная напряженность    фрустрационная напряженность - эмоции   конфликт     </vt:lpstr>
      <vt:lpstr> Открытое конфликтное взаимодействие (непосредственно конфликт)  </vt:lpstr>
      <vt:lpstr>Поводом  </vt:lpstr>
      <vt:lpstr>Стадия завершения (разрешения) конфликта 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Политическая конфликтология и экспертиза</dc:title>
  <dc:creator>Насимова Гульнар</dc:creator>
  <cp:lastModifiedBy>Насимова Гульнар</cp:lastModifiedBy>
  <cp:revision>85</cp:revision>
  <dcterms:created xsi:type="dcterms:W3CDTF">2017-12-11T03:33:12Z</dcterms:created>
  <dcterms:modified xsi:type="dcterms:W3CDTF">2023-01-30T04:50:04Z</dcterms:modified>
</cp:coreProperties>
</file>